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rimo" panose="020B0604020202020204" charset="0"/>
      <p:regular r:id="rId14"/>
    </p:embeddedFont>
    <p:embeddedFont>
      <p:font typeface="Arimo Bold" panose="020B0604020202020204" charset="0"/>
      <p:regular r:id="rId15"/>
    </p:embeddedFont>
    <p:embeddedFont>
      <p:font typeface="Montserrat" panose="00000500000000000000" pitchFamily="2" charset="0"/>
      <p:regular r:id="rId16"/>
      <p:bold r:id="rId17"/>
    </p:embeddedFont>
    <p:embeddedFont>
      <p:font typeface="Montserrat Bold" panose="00000800000000000000" pitchFamily="2" charset="0"/>
      <p:regular r:id="rId18"/>
      <p:bold r:id="rId19"/>
    </p:embeddedFont>
    <p:embeddedFont>
      <p:font typeface="Open Sans" panose="020B0606030504020204" pitchFamily="3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04192-78F8-48C1-B4AD-FED72247A2E4}" type="datetimeFigureOut">
              <a:rPr lang="pt-BR" smtClean="0"/>
              <a:t>19/09/2024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8355D6-FCAA-4ABA-AC27-552E17676DB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0565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355D6-FCAA-4ABA-AC27-552E17676DB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211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 descr="Logotipo  Descrição gerada automaticamente"/>
          <p:cNvSpPr/>
          <p:nvPr/>
        </p:nvSpPr>
        <p:spPr>
          <a:xfrm>
            <a:off x="13482941" y="9422376"/>
            <a:ext cx="1715861" cy="528530"/>
          </a:xfrm>
          <a:custGeom>
            <a:avLst/>
            <a:gdLst/>
            <a:ahLst/>
            <a:cxnLst/>
            <a:rect l="l" t="t" r="r" b="b"/>
            <a:pathLst>
              <a:path w="1715861" h="528530">
                <a:moveTo>
                  <a:pt x="0" y="0"/>
                </a:moveTo>
                <a:lnTo>
                  <a:pt x="1715861" y="0"/>
                </a:lnTo>
                <a:lnTo>
                  <a:pt x="1715861" y="528529"/>
                </a:lnTo>
                <a:lnTo>
                  <a:pt x="0" y="528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5422402" y="9119604"/>
            <a:ext cx="2953199" cy="982982"/>
          </a:xfrm>
          <a:custGeom>
            <a:avLst/>
            <a:gdLst/>
            <a:ahLst/>
            <a:cxnLst/>
            <a:rect l="l" t="t" r="r" b="b"/>
            <a:pathLst>
              <a:path w="2953199" h="982982">
                <a:moveTo>
                  <a:pt x="0" y="0"/>
                </a:moveTo>
                <a:lnTo>
                  <a:pt x="2953198" y="0"/>
                </a:lnTo>
                <a:lnTo>
                  <a:pt x="2953198" y="982982"/>
                </a:lnTo>
                <a:lnTo>
                  <a:pt x="0" y="982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3090" b="-14727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TextBox 5"/>
          <p:cNvSpPr txBox="1"/>
          <p:nvPr/>
        </p:nvSpPr>
        <p:spPr>
          <a:xfrm>
            <a:off x="1028700" y="3296908"/>
            <a:ext cx="13924118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42"/>
              </a:lnSpc>
            </a:pPr>
            <a:r>
              <a:rPr lang="en-US" sz="4951" b="1" dirty="0">
                <a:solidFill>
                  <a:srgbClr val="9900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CONSIDERAÇÕES FINAIS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59897" y="4658401"/>
            <a:ext cx="11723044" cy="3078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8814" lvl="1" indent="-179407" algn="just">
              <a:lnSpc>
                <a:spcPts val="4051"/>
              </a:lnSpc>
              <a:buFont typeface="Arial"/>
              <a:buChar char="•"/>
            </a:pP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ensembles,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apesar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serem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precisos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lentos 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pesados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para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aplicações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em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larga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escala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seleção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instâncias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por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sua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vez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reduz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o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consumo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recursos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computacionais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mas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sacrifica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a taxa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acerto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 É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necessário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mais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desenvolvimento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em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técnicas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seleção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que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minimizem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essa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perda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precisão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vendo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que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simplicidade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técnica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avaliada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potencializou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as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limitações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2193811" y="3884307"/>
            <a:ext cx="13900378" cy="2442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7"/>
              </a:lnSpc>
            </a:pPr>
            <a:r>
              <a:rPr lang="en-US" sz="4951" b="1" spc="44" dirty="0">
                <a:solidFill>
                  <a:srgbClr val="562CAA"/>
                </a:solidFill>
                <a:latin typeface="Arimo Bold"/>
                <a:ea typeface="Arimo Bold"/>
                <a:cs typeface="Arimo Bold"/>
                <a:sym typeface="Arimo Bold"/>
              </a:rPr>
              <a:t>AVALIAÇÃO DO IMPACTO DE TÉCNICAS DE SELEÇÃO DE INSTÂNCIAS EM ENSEMBLES ORIENTADOS A FLUXOS DE DADOS</a:t>
            </a:r>
          </a:p>
        </p:txBody>
      </p:sp>
      <p:sp>
        <p:nvSpPr>
          <p:cNvPr id="4" name="Freeform 4" descr="Logotipo  Descrição gerada automaticamente"/>
          <p:cNvSpPr/>
          <p:nvPr/>
        </p:nvSpPr>
        <p:spPr>
          <a:xfrm>
            <a:off x="13482941" y="9422376"/>
            <a:ext cx="1715861" cy="528530"/>
          </a:xfrm>
          <a:custGeom>
            <a:avLst/>
            <a:gdLst/>
            <a:ahLst/>
            <a:cxnLst/>
            <a:rect l="l" t="t" r="r" b="b"/>
            <a:pathLst>
              <a:path w="1715861" h="528530">
                <a:moveTo>
                  <a:pt x="0" y="0"/>
                </a:moveTo>
                <a:lnTo>
                  <a:pt x="1715861" y="0"/>
                </a:lnTo>
                <a:lnTo>
                  <a:pt x="1715861" y="528529"/>
                </a:lnTo>
                <a:lnTo>
                  <a:pt x="0" y="528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15422402" y="9119604"/>
            <a:ext cx="2953199" cy="982982"/>
          </a:xfrm>
          <a:custGeom>
            <a:avLst/>
            <a:gdLst/>
            <a:ahLst/>
            <a:cxnLst/>
            <a:rect l="l" t="t" r="r" b="b"/>
            <a:pathLst>
              <a:path w="2953199" h="982982">
                <a:moveTo>
                  <a:pt x="0" y="0"/>
                </a:moveTo>
                <a:lnTo>
                  <a:pt x="2953198" y="0"/>
                </a:lnTo>
                <a:lnTo>
                  <a:pt x="2953198" y="982982"/>
                </a:lnTo>
                <a:lnTo>
                  <a:pt x="0" y="982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3090" b="-14727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3597057" y="6790330"/>
            <a:ext cx="11093886" cy="1754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562CAA"/>
                </a:solidFill>
                <a:latin typeface="Open Sans"/>
                <a:ea typeface="Open Sans"/>
                <a:cs typeface="Open Sans"/>
                <a:sym typeface="Open Sans"/>
              </a:rPr>
              <a:t>Pesquisa apresentada por Vitor Rodrigues Izidoro com orientação de Fabricio Enembreck</a:t>
            </a:r>
          </a:p>
          <a:p>
            <a:pPr algn="ctr">
              <a:lnSpc>
                <a:spcPts val="4419"/>
              </a:lnSpc>
            </a:pPr>
            <a:r>
              <a:rPr lang="en-US" sz="3399" spc="30">
                <a:solidFill>
                  <a:srgbClr val="562CAA"/>
                </a:solidFill>
                <a:latin typeface="Open Sans"/>
                <a:ea typeface="Open Sans"/>
                <a:cs typeface="Open Sans"/>
                <a:sym typeface="Open Sans"/>
              </a:rPr>
              <a:t>Curitiba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765221" y="2527524"/>
            <a:ext cx="14093779" cy="2442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4951" b="1" spc="44" dirty="0">
                <a:solidFill>
                  <a:srgbClr val="562CAA"/>
                </a:solidFill>
                <a:latin typeface="Arimo Bold"/>
                <a:ea typeface="Arimo Bold"/>
                <a:cs typeface="Arimo Bold"/>
                <a:sym typeface="Arimo Bold"/>
              </a:rPr>
              <a:t>AVALIAÇÃO DO IMPACTO DE TÉCNICAS DE SELEÇÃO DE INSTÂNCIAS EM ENSEMBLES ORIENTADOS A FLUXOS DE DADOS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561489" y="5871465"/>
            <a:ext cx="6857445" cy="2030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1"/>
              </a:lnSpc>
            </a:pPr>
            <a:r>
              <a:rPr lang="en-US" sz="2701" b="1" spc="2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Autor: </a:t>
            </a:r>
            <a:r>
              <a:rPr lang="en-US" sz="2701" spc="2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Vitor Rodrigues Izidoro</a:t>
            </a:r>
          </a:p>
          <a:p>
            <a:pPr algn="l">
              <a:lnSpc>
                <a:spcPts val="4051"/>
              </a:lnSpc>
            </a:pPr>
            <a:r>
              <a:rPr lang="en-US" sz="2701" b="1" spc="2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Orientador: </a:t>
            </a:r>
            <a:r>
              <a:rPr lang="en-US" sz="2701" spc="2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Prof. Fabricio Enembreck</a:t>
            </a:r>
          </a:p>
          <a:p>
            <a:pPr algn="l">
              <a:lnSpc>
                <a:spcPts val="4051"/>
              </a:lnSpc>
            </a:pPr>
            <a:r>
              <a:rPr lang="en-US" sz="2701" b="1" spc="2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Curso: </a:t>
            </a:r>
            <a:r>
              <a:rPr lang="en-US" sz="2701" spc="2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Ciência da Computação</a:t>
            </a:r>
          </a:p>
          <a:p>
            <a:pPr algn="l">
              <a:lnSpc>
                <a:spcPts val="4051"/>
              </a:lnSpc>
            </a:pPr>
            <a:r>
              <a:rPr lang="en-US" sz="2701" b="1" spc="24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Câmpus: </a:t>
            </a:r>
            <a:r>
              <a:rPr lang="en-US" sz="2701" spc="2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Curitiba</a:t>
            </a:r>
          </a:p>
        </p:txBody>
      </p:sp>
      <p:sp>
        <p:nvSpPr>
          <p:cNvPr id="5" name="Freeform 5" descr="Logotipo  Descrição gerada automaticamente"/>
          <p:cNvSpPr/>
          <p:nvPr/>
        </p:nvSpPr>
        <p:spPr>
          <a:xfrm>
            <a:off x="13482941" y="9422376"/>
            <a:ext cx="1715861" cy="528530"/>
          </a:xfrm>
          <a:custGeom>
            <a:avLst/>
            <a:gdLst/>
            <a:ahLst/>
            <a:cxnLst/>
            <a:rect l="l" t="t" r="r" b="b"/>
            <a:pathLst>
              <a:path w="1715861" h="528530">
                <a:moveTo>
                  <a:pt x="0" y="0"/>
                </a:moveTo>
                <a:lnTo>
                  <a:pt x="1715861" y="0"/>
                </a:lnTo>
                <a:lnTo>
                  <a:pt x="1715861" y="528529"/>
                </a:lnTo>
                <a:lnTo>
                  <a:pt x="0" y="528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15422402" y="9119604"/>
            <a:ext cx="2953199" cy="982982"/>
          </a:xfrm>
          <a:custGeom>
            <a:avLst/>
            <a:gdLst/>
            <a:ahLst/>
            <a:cxnLst/>
            <a:rect l="l" t="t" r="r" b="b"/>
            <a:pathLst>
              <a:path w="2953199" h="982982">
                <a:moveTo>
                  <a:pt x="0" y="0"/>
                </a:moveTo>
                <a:lnTo>
                  <a:pt x="2953198" y="0"/>
                </a:lnTo>
                <a:lnTo>
                  <a:pt x="2953198" y="982982"/>
                </a:lnTo>
                <a:lnTo>
                  <a:pt x="0" y="982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3090" b="-147279"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1028700" y="3526831"/>
            <a:ext cx="4838541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40"/>
              </a:lnSpc>
            </a:pPr>
            <a:r>
              <a:rPr lang="en-US" sz="4950" b="1" spc="44">
                <a:solidFill>
                  <a:srgbClr val="9900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INTRODUÇÃO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570030" y="5048250"/>
            <a:ext cx="10617358" cy="2564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8852" lvl="1" indent="-179426" algn="just">
              <a:lnSpc>
                <a:spcPts val="4051"/>
              </a:lnSpc>
              <a:buFont typeface="Arial"/>
              <a:buChar char="•"/>
            </a:pPr>
            <a:r>
              <a:rPr lang="en-US" sz="2701" spc="24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 o aumento dos dados gerados em tempo real por dispositivos móveis e sensores, a mineração de fluxo de dados torna-se cada vez mais importante. Esta pesquisa explora como técnicas de Seleção de Instâncias podem reduzir a complexidade computacional na classificação de fluxos de dados.</a:t>
            </a:r>
          </a:p>
        </p:txBody>
      </p:sp>
      <p:sp>
        <p:nvSpPr>
          <p:cNvPr id="5" name="Freeform 5" descr="Logotipo  Descrição gerada automaticamente"/>
          <p:cNvSpPr/>
          <p:nvPr/>
        </p:nvSpPr>
        <p:spPr>
          <a:xfrm>
            <a:off x="13482941" y="9422376"/>
            <a:ext cx="1715861" cy="528530"/>
          </a:xfrm>
          <a:custGeom>
            <a:avLst/>
            <a:gdLst/>
            <a:ahLst/>
            <a:cxnLst/>
            <a:rect l="l" t="t" r="r" b="b"/>
            <a:pathLst>
              <a:path w="1715861" h="528530">
                <a:moveTo>
                  <a:pt x="0" y="0"/>
                </a:moveTo>
                <a:lnTo>
                  <a:pt x="1715861" y="0"/>
                </a:lnTo>
                <a:lnTo>
                  <a:pt x="1715861" y="528529"/>
                </a:lnTo>
                <a:lnTo>
                  <a:pt x="0" y="528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15422402" y="9119604"/>
            <a:ext cx="2953199" cy="982982"/>
          </a:xfrm>
          <a:custGeom>
            <a:avLst/>
            <a:gdLst/>
            <a:ahLst/>
            <a:cxnLst/>
            <a:rect l="l" t="t" r="r" b="b"/>
            <a:pathLst>
              <a:path w="2953199" h="982982">
                <a:moveTo>
                  <a:pt x="0" y="0"/>
                </a:moveTo>
                <a:lnTo>
                  <a:pt x="2953198" y="0"/>
                </a:lnTo>
                <a:lnTo>
                  <a:pt x="2953198" y="982982"/>
                </a:lnTo>
                <a:lnTo>
                  <a:pt x="0" y="982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3090" b="-147279"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 descr="Logotipo  Descrição gerada automaticamente"/>
          <p:cNvSpPr/>
          <p:nvPr/>
        </p:nvSpPr>
        <p:spPr>
          <a:xfrm>
            <a:off x="13482941" y="9422376"/>
            <a:ext cx="1715861" cy="528530"/>
          </a:xfrm>
          <a:custGeom>
            <a:avLst/>
            <a:gdLst/>
            <a:ahLst/>
            <a:cxnLst/>
            <a:rect l="l" t="t" r="r" b="b"/>
            <a:pathLst>
              <a:path w="1715861" h="528530">
                <a:moveTo>
                  <a:pt x="0" y="0"/>
                </a:moveTo>
                <a:lnTo>
                  <a:pt x="1715861" y="0"/>
                </a:lnTo>
                <a:lnTo>
                  <a:pt x="1715861" y="528529"/>
                </a:lnTo>
                <a:lnTo>
                  <a:pt x="0" y="528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5422402" y="9119604"/>
            <a:ext cx="2953199" cy="982982"/>
          </a:xfrm>
          <a:custGeom>
            <a:avLst/>
            <a:gdLst/>
            <a:ahLst/>
            <a:cxnLst/>
            <a:rect l="l" t="t" r="r" b="b"/>
            <a:pathLst>
              <a:path w="2953199" h="982982">
                <a:moveTo>
                  <a:pt x="0" y="0"/>
                </a:moveTo>
                <a:lnTo>
                  <a:pt x="2953198" y="0"/>
                </a:lnTo>
                <a:lnTo>
                  <a:pt x="2953198" y="982982"/>
                </a:lnTo>
                <a:lnTo>
                  <a:pt x="0" y="982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3090" b="-14727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TextBox 5"/>
          <p:cNvSpPr txBox="1"/>
          <p:nvPr/>
        </p:nvSpPr>
        <p:spPr>
          <a:xfrm>
            <a:off x="1028700" y="3526831"/>
            <a:ext cx="3945005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40"/>
              </a:lnSpc>
            </a:pPr>
            <a:r>
              <a:rPr lang="en-US" sz="4950" b="1" spc="44">
                <a:solidFill>
                  <a:srgbClr val="9900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OBJETIVOS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70030" y="5048250"/>
            <a:ext cx="10617358" cy="1535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8852" lvl="1" indent="-179426" algn="just">
              <a:lnSpc>
                <a:spcPts val="4051"/>
              </a:lnSpc>
              <a:buFont typeface="Arial"/>
              <a:buChar char="•"/>
            </a:pPr>
            <a:r>
              <a:rPr lang="en-US" sz="2701" spc="24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Avaliar e desenvolver técnicas de seleção de instâncias para ensembles orientados a fluxos de dados, viabilizando a aplicação desses algoritmos em cenários de larga escala.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Freeform 11" descr="Logotipo  Descrição gerada automaticamente"/>
          <p:cNvSpPr/>
          <p:nvPr/>
        </p:nvSpPr>
        <p:spPr>
          <a:xfrm>
            <a:off x="13482941" y="9422376"/>
            <a:ext cx="1715861" cy="528530"/>
          </a:xfrm>
          <a:custGeom>
            <a:avLst/>
            <a:gdLst/>
            <a:ahLst/>
            <a:cxnLst/>
            <a:rect l="l" t="t" r="r" b="b"/>
            <a:pathLst>
              <a:path w="1715861" h="528530">
                <a:moveTo>
                  <a:pt x="0" y="0"/>
                </a:moveTo>
                <a:lnTo>
                  <a:pt x="1715861" y="0"/>
                </a:lnTo>
                <a:lnTo>
                  <a:pt x="1715861" y="528529"/>
                </a:lnTo>
                <a:lnTo>
                  <a:pt x="0" y="528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2" name="Freeform 12"/>
          <p:cNvSpPr/>
          <p:nvPr/>
        </p:nvSpPr>
        <p:spPr>
          <a:xfrm>
            <a:off x="15422402" y="9119604"/>
            <a:ext cx="2953199" cy="982982"/>
          </a:xfrm>
          <a:custGeom>
            <a:avLst/>
            <a:gdLst/>
            <a:ahLst/>
            <a:cxnLst/>
            <a:rect l="l" t="t" r="r" b="b"/>
            <a:pathLst>
              <a:path w="2953199" h="982982">
                <a:moveTo>
                  <a:pt x="0" y="0"/>
                </a:moveTo>
                <a:lnTo>
                  <a:pt x="2953198" y="0"/>
                </a:lnTo>
                <a:lnTo>
                  <a:pt x="2953198" y="982982"/>
                </a:lnTo>
                <a:lnTo>
                  <a:pt x="0" y="982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3090" b="-14727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Freeform 13" descr="Diagrama  Descrição gerada automaticamente"/>
          <p:cNvSpPr/>
          <p:nvPr/>
        </p:nvSpPr>
        <p:spPr>
          <a:xfrm>
            <a:off x="3033437" y="2429041"/>
            <a:ext cx="9005180" cy="7673545"/>
          </a:xfrm>
          <a:custGeom>
            <a:avLst/>
            <a:gdLst/>
            <a:ahLst/>
            <a:cxnLst/>
            <a:rect l="l" t="t" r="r" b="b"/>
            <a:pathLst>
              <a:path w="9005180" h="7673545">
                <a:moveTo>
                  <a:pt x="0" y="0"/>
                </a:moveTo>
                <a:lnTo>
                  <a:pt x="9005180" y="0"/>
                </a:lnTo>
                <a:lnTo>
                  <a:pt x="9005180" y="7673545"/>
                </a:lnTo>
                <a:lnTo>
                  <a:pt x="0" y="76735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4" name="TextBox 14"/>
          <p:cNvSpPr txBox="1"/>
          <p:nvPr/>
        </p:nvSpPr>
        <p:spPr>
          <a:xfrm>
            <a:off x="7536027" y="962025"/>
            <a:ext cx="6804844" cy="1059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17"/>
              </a:lnSpc>
            </a:pPr>
            <a:r>
              <a:rPr lang="en-US" sz="6551" b="1" spc="58">
                <a:solidFill>
                  <a:srgbClr val="9900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METODOLOGIA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9419553" y="5198090"/>
            <a:ext cx="3821562" cy="3441161"/>
            <a:chOff x="0" y="0"/>
            <a:chExt cx="5095415" cy="4588215"/>
          </a:xfrm>
        </p:grpSpPr>
        <p:sp>
          <p:nvSpPr>
            <p:cNvPr id="4" name="Freeform 4"/>
            <p:cNvSpPr/>
            <p:nvPr/>
          </p:nvSpPr>
          <p:spPr>
            <a:xfrm>
              <a:off x="9525" y="9525"/>
              <a:ext cx="5076317" cy="4569206"/>
            </a:xfrm>
            <a:custGeom>
              <a:avLst/>
              <a:gdLst/>
              <a:ahLst/>
              <a:cxnLst/>
              <a:rect l="l" t="t" r="r" b="b"/>
              <a:pathLst>
                <a:path w="5076317" h="4569206">
                  <a:moveTo>
                    <a:pt x="0" y="2284603"/>
                  </a:moveTo>
                  <a:cubicBezTo>
                    <a:pt x="0" y="1022858"/>
                    <a:pt x="1136396" y="0"/>
                    <a:pt x="2538222" y="0"/>
                  </a:cubicBezTo>
                  <a:cubicBezTo>
                    <a:pt x="3940048" y="0"/>
                    <a:pt x="5076317" y="1022858"/>
                    <a:pt x="5076317" y="2284603"/>
                  </a:cubicBezTo>
                  <a:cubicBezTo>
                    <a:pt x="5076317" y="3546348"/>
                    <a:pt x="3939921" y="4569206"/>
                    <a:pt x="2538222" y="4569206"/>
                  </a:cubicBezTo>
                  <a:cubicBezTo>
                    <a:pt x="1136523" y="4569206"/>
                    <a:pt x="0" y="3546348"/>
                    <a:pt x="0" y="2284603"/>
                  </a:cubicBez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Freeform 5"/>
            <p:cNvSpPr/>
            <p:nvPr/>
          </p:nvSpPr>
          <p:spPr>
            <a:xfrm>
              <a:off x="0" y="0"/>
              <a:ext cx="5095367" cy="4588256"/>
            </a:xfrm>
            <a:custGeom>
              <a:avLst/>
              <a:gdLst/>
              <a:ahLst/>
              <a:cxnLst/>
              <a:rect l="l" t="t" r="r" b="b"/>
              <a:pathLst>
                <a:path w="5095367" h="4588256">
                  <a:moveTo>
                    <a:pt x="0" y="2294128"/>
                  </a:moveTo>
                  <a:cubicBezTo>
                    <a:pt x="0" y="1026160"/>
                    <a:pt x="1141603" y="0"/>
                    <a:pt x="2547747" y="0"/>
                  </a:cubicBezTo>
                  <a:cubicBezTo>
                    <a:pt x="3953891" y="0"/>
                    <a:pt x="5095367" y="1026160"/>
                    <a:pt x="5095367" y="2294128"/>
                  </a:cubicBezTo>
                  <a:lnTo>
                    <a:pt x="5085842" y="2294128"/>
                  </a:lnTo>
                  <a:lnTo>
                    <a:pt x="5095367" y="2294128"/>
                  </a:lnTo>
                  <a:cubicBezTo>
                    <a:pt x="5095367" y="3562096"/>
                    <a:pt x="3953764" y="4588256"/>
                    <a:pt x="2547620" y="4588256"/>
                  </a:cubicBezTo>
                  <a:lnTo>
                    <a:pt x="2547620" y="4578731"/>
                  </a:lnTo>
                  <a:lnTo>
                    <a:pt x="2547620" y="4588256"/>
                  </a:lnTo>
                  <a:cubicBezTo>
                    <a:pt x="1141603" y="4588256"/>
                    <a:pt x="0" y="3561969"/>
                    <a:pt x="0" y="2294128"/>
                  </a:cubicBezTo>
                  <a:lnTo>
                    <a:pt x="9525" y="2294128"/>
                  </a:lnTo>
                  <a:lnTo>
                    <a:pt x="19050" y="2294128"/>
                  </a:lnTo>
                  <a:lnTo>
                    <a:pt x="9525" y="2294128"/>
                  </a:lnTo>
                  <a:lnTo>
                    <a:pt x="0" y="2294128"/>
                  </a:lnTo>
                  <a:moveTo>
                    <a:pt x="19050" y="2294128"/>
                  </a:moveTo>
                  <a:cubicBezTo>
                    <a:pt x="19050" y="2299335"/>
                    <a:pt x="14732" y="2303653"/>
                    <a:pt x="9525" y="2303653"/>
                  </a:cubicBezTo>
                  <a:cubicBezTo>
                    <a:pt x="4318" y="2303653"/>
                    <a:pt x="0" y="2299335"/>
                    <a:pt x="0" y="2294128"/>
                  </a:cubicBezTo>
                  <a:cubicBezTo>
                    <a:pt x="0" y="2288921"/>
                    <a:pt x="4318" y="2284603"/>
                    <a:pt x="9525" y="2284603"/>
                  </a:cubicBezTo>
                  <a:cubicBezTo>
                    <a:pt x="14732" y="2284603"/>
                    <a:pt x="19050" y="2288921"/>
                    <a:pt x="19050" y="2294128"/>
                  </a:cubicBezTo>
                  <a:cubicBezTo>
                    <a:pt x="19050" y="3549650"/>
                    <a:pt x="1150239" y="4569206"/>
                    <a:pt x="2547747" y="4569206"/>
                  </a:cubicBezTo>
                  <a:cubicBezTo>
                    <a:pt x="3945255" y="4569206"/>
                    <a:pt x="5076317" y="3549650"/>
                    <a:pt x="5076317" y="2294128"/>
                  </a:cubicBezTo>
                  <a:cubicBezTo>
                    <a:pt x="5076317" y="1038606"/>
                    <a:pt x="3945255" y="19050"/>
                    <a:pt x="2547747" y="19050"/>
                  </a:cubicBezTo>
                  <a:lnTo>
                    <a:pt x="2547747" y="9525"/>
                  </a:lnTo>
                  <a:lnTo>
                    <a:pt x="2547747" y="19050"/>
                  </a:lnTo>
                  <a:cubicBezTo>
                    <a:pt x="1150239" y="19050"/>
                    <a:pt x="19050" y="1038606"/>
                    <a:pt x="19050" y="2294128"/>
                  </a:cubicBezTo>
                  <a:close/>
                </a:path>
              </a:pathLst>
            </a:custGeom>
            <a:solidFill>
              <a:srgbClr val="A5273D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249378" y="6690857"/>
            <a:ext cx="2156953" cy="436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1"/>
              </a:lnSpc>
            </a:pPr>
            <a:r>
              <a:rPr lang="en-US" sz="3001">
                <a:solidFill>
                  <a:srgbClr val="A5273D"/>
                </a:solidFill>
                <a:latin typeface="Arimo"/>
                <a:ea typeface="Arimo"/>
                <a:cs typeface="Arimo"/>
                <a:sym typeface="Arimo"/>
              </a:rPr>
              <a:t>Vídeo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8852194" y="-3573"/>
            <a:ext cx="5237453" cy="4156796"/>
            <a:chOff x="0" y="0"/>
            <a:chExt cx="6983271" cy="5542395"/>
          </a:xfrm>
        </p:grpSpPr>
        <p:sp>
          <p:nvSpPr>
            <p:cNvPr id="8" name="Freeform 8"/>
            <p:cNvSpPr/>
            <p:nvPr/>
          </p:nvSpPr>
          <p:spPr>
            <a:xfrm>
              <a:off x="4826" y="4826"/>
              <a:ext cx="6973697" cy="5532755"/>
            </a:xfrm>
            <a:custGeom>
              <a:avLst/>
              <a:gdLst/>
              <a:ahLst/>
              <a:cxnLst/>
              <a:rect l="l" t="t" r="r" b="b"/>
              <a:pathLst>
                <a:path w="6973697" h="5532755">
                  <a:moveTo>
                    <a:pt x="0" y="0"/>
                  </a:moveTo>
                  <a:lnTo>
                    <a:pt x="6973697" y="0"/>
                  </a:lnTo>
                  <a:lnTo>
                    <a:pt x="6973697" y="5532755"/>
                  </a:lnTo>
                  <a:lnTo>
                    <a:pt x="0" y="553275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6983349" cy="5542407"/>
            </a:xfrm>
            <a:custGeom>
              <a:avLst/>
              <a:gdLst/>
              <a:ahLst/>
              <a:cxnLst/>
              <a:rect l="l" t="t" r="r" b="b"/>
              <a:pathLst>
                <a:path w="6983349" h="5542407">
                  <a:moveTo>
                    <a:pt x="4826" y="0"/>
                  </a:moveTo>
                  <a:lnTo>
                    <a:pt x="6978523" y="0"/>
                  </a:lnTo>
                  <a:cubicBezTo>
                    <a:pt x="6981190" y="0"/>
                    <a:pt x="6983349" y="2159"/>
                    <a:pt x="6983349" y="4826"/>
                  </a:cubicBezTo>
                  <a:lnTo>
                    <a:pt x="6983349" y="5537581"/>
                  </a:lnTo>
                  <a:cubicBezTo>
                    <a:pt x="6983349" y="5540248"/>
                    <a:pt x="6981190" y="5542407"/>
                    <a:pt x="6978523" y="5542407"/>
                  </a:cubicBezTo>
                  <a:lnTo>
                    <a:pt x="4826" y="5542407"/>
                  </a:lnTo>
                  <a:cubicBezTo>
                    <a:pt x="2159" y="5542407"/>
                    <a:pt x="0" y="5540248"/>
                    <a:pt x="0" y="5537581"/>
                  </a:cubicBezTo>
                  <a:lnTo>
                    <a:pt x="0" y="4826"/>
                  </a:lnTo>
                  <a:cubicBezTo>
                    <a:pt x="0" y="2159"/>
                    <a:pt x="2159" y="0"/>
                    <a:pt x="4826" y="0"/>
                  </a:cubicBezTo>
                  <a:moveTo>
                    <a:pt x="4826" y="9525"/>
                  </a:moveTo>
                  <a:lnTo>
                    <a:pt x="4826" y="4826"/>
                  </a:lnTo>
                  <a:lnTo>
                    <a:pt x="9525" y="4826"/>
                  </a:lnTo>
                  <a:lnTo>
                    <a:pt x="9525" y="5537581"/>
                  </a:lnTo>
                  <a:lnTo>
                    <a:pt x="4826" y="5537581"/>
                  </a:lnTo>
                  <a:lnTo>
                    <a:pt x="4826" y="5532755"/>
                  </a:lnTo>
                  <a:lnTo>
                    <a:pt x="6978523" y="5532755"/>
                  </a:lnTo>
                  <a:lnTo>
                    <a:pt x="6978523" y="5537581"/>
                  </a:lnTo>
                  <a:lnTo>
                    <a:pt x="6973697" y="5537581"/>
                  </a:lnTo>
                  <a:lnTo>
                    <a:pt x="6973697" y="4826"/>
                  </a:lnTo>
                  <a:lnTo>
                    <a:pt x="6978523" y="4826"/>
                  </a:lnTo>
                  <a:lnTo>
                    <a:pt x="6978523" y="9525"/>
                  </a:lnTo>
                  <a:lnTo>
                    <a:pt x="4826" y="952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6983271" cy="5551920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l">
                <a:lnSpc>
                  <a:spcPts val="2520"/>
                </a:lnSpc>
              </a:pPr>
              <a:r>
                <a:rPr lang="en-US" sz="2100" b="1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INSTRUÇÕES</a:t>
              </a:r>
            </a:p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1. São vários modelos de layout dos slides, que você poderá escolher de acordo com o que for incluir: texto, imagens, tabelas, etc...</a:t>
              </a:r>
            </a:p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2. Altere o título para Introdução, Objetivos, etc., seguindo a estrutura do seu relatório final</a:t>
              </a:r>
            </a:p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3. Para elaboração do vídeo-pôster, posicione a câmera no círculo</a:t>
              </a:r>
            </a:p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4. Apague esse quadro de instruções</a:t>
              </a:r>
            </a:p>
            <a:p>
              <a:pPr algn="l">
                <a:lnSpc>
                  <a:spcPts val="2520"/>
                </a:lnSpc>
              </a:pPr>
              <a:endPara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</p:grpSp>
      <p:sp>
        <p:nvSpPr>
          <p:cNvPr id="11" name="Freeform 11" descr="Logotipo  Descrição gerada automaticamente"/>
          <p:cNvSpPr/>
          <p:nvPr/>
        </p:nvSpPr>
        <p:spPr>
          <a:xfrm>
            <a:off x="13482941" y="9422376"/>
            <a:ext cx="1715861" cy="528530"/>
          </a:xfrm>
          <a:custGeom>
            <a:avLst/>
            <a:gdLst/>
            <a:ahLst/>
            <a:cxnLst/>
            <a:rect l="l" t="t" r="r" b="b"/>
            <a:pathLst>
              <a:path w="1715861" h="528530">
                <a:moveTo>
                  <a:pt x="0" y="0"/>
                </a:moveTo>
                <a:lnTo>
                  <a:pt x="1715861" y="0"/>
                </a:lnTo>
                <a:lnTo>
                  <a:pt x="1715861" y="528529"/>
                </a:lnTo>
                <a:lnTo>
                  <a:pt x="0" y="528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2" name="Freeform 12"/>
          <p:cNvSpPr/>
          <p:nvPr/>
        </p:nvSpPr>
        <p:spPr>
          <a:xfrm>
            <a:off x="15422402" y="9119604"/>
            <a:ext cx="2953199" cy="982982"/>
          </a:xfrm>
          <a:custGeom>
            <a:avLst/>
            <a:gdLst/>
            <a:ahLst/>
            <a:cxnLst/>
            <a:rect l="l" t="t" r="r" b="b"/>
            <a:pathLst>
              <a:path w="2953199" h="982982">
                <a:moveTo>
                  <a:pt x="0" y="0"/>
                </a:moveTo>
                <a:lnTo>
                  <a:pt x="2953198" y="0"/>
                </a:lnTo>
                <a:lnTo>
                  <a:pt x="2953198" y="982982"/>
                </a:lnTo>
                <a:lnTo>
                  <a:pt x="0" y="982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3090" b="-14727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3" name="TextBox 13"/>
          <p:cNvSpPr txBox="1"/>
          <p:nvPr/>
        </p:nvSpPr>
        <p:spPr>
          <a:xfrm>
            <a:off x="8823329" y="2743332"/>
            <a:ext cx="8435971" cy="5991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Classe InstanceSelectedClassifier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variáveis: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	   classifier: classificador atual;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	Função resetLearningImpl():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	   Inicializa 'classifiers’ como novo classificador;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	   Reseta aprendizagem de 'classifier';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	Função trainOnInstanceImpl(instância):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	   Se classe verdadeira da instância igual classe prevista pelo classificador: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		   Não faça nada;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	   Senão: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		   Treine o classificador na instância;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	Função getVotesForInstance(instância):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	   Retorna os votos do classificador para a instância;</a:t>
            </a:r>
          </a:p>
          <a:p>
            <a:pPr algn="just">
              <a:lnSpc>
                <a:spcPts val="3376"/>
              </a:lnSpc>
            </a:pPr>
            <a:r>
              <a:rPr lang="en-US" sz="187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 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2781432"/>
            <a:ext cx="6773961" cy="5650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51"/>
              </a:lnSpc>
            </a:pPr>
            <a:r>
              <a:rPr lang="en-US" sz="2701" spc="24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 código principal para este projeto foi desenvolvido utilizando como inspiração o código do DriftDetectionMethodClassifier, .java pois a estrutura de seleção do learner, escolha de arff’s externos já havia sido desenvolvida. A ideia base para a criação do código era que tal seleção de instâncias teria como objetivo reduzir a quantidade de instâncias que seriam utilizadas no treinamento e aumentar a taxa de acerto dos Algoritmos.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536027" y="962025"/>
            <a:ext cx="6804844" cy="1059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17"/>
              </a:lnSpc>
            </a:pPr>
            <a:r>
              <a:rPr lang="en-US" sz="6551" b="1" spc="58">
                <a:solidFill>
                  <a:srgbClr val="9900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METODOLOGIA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 descr="Logotipo  Descrição gerada automaticamente"/>
          <p:cNvSpPr/>
          <p:nvPr/>
        </p:nvSpPr>
        <p:spPr>
          <a:xfrm>
            <a:off x="13482941" y="9422376"/>
            <a:ext cx="1715861" cy="528530"/>
          </a:xfrm>
          <a:custGeom>
            <a:avLst/>
            <a:gdLst/>
            <a:ahLst/>
            <a:cxnLst/>
            <a:rect l="l" t="t" r="r" b="b"/>
            <a:pathLst>
              <a:path w="1715861" h="528530">
                <a:moveTo>
                  <a:pt x="0" y="0"/>
                </a:moveTo>
                <a:lnTo>
                  <a:pt x="1715861" y="0"/>
                </a:lnTo>
                <a:lnTo>
                  <a:pt x="1715861" y="528529"/>
                </a:lnTo>
                <a:lnTo>
                  <a:pt x="0" y="528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5422402" y="9119604"/>
            <a:ext cx="2953199" cy="982982"/>
          </a:xfrm>
          <a:custGeom>
            <a:avLst/>
            <a:gdLst/>
            <a:ahLst/>
            <a:cxnLst/>
            <a:rect l="l" t="t" r="r" b="b"/>
            <a:pathLst>
              <a:path w="2953199" h="982982">
                <a:moveTo>
                  <a:pt x="0" y="0"/>
                </a:moveTo>
                <a:lnTo>
                  <a:pt x="2953198" y="0"/>
                </a:lnTo>
                <a:lnTo>
                  <a:pt x="2953198" y="982982"/>
                </a:lnTo>
                <a:lnTo>
                  <a:pt x="0" y="982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3090" b="-14727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526072" y="4187217"/>
            <a:ext cx="11021386" cy="5235158"/>
          </a:xfrm>
          <a:custGeom>
            <a:avLst/>
            <a:gdLst/>
            <a:ahLst/>
            <a:cxnLst/>
            <a:rect l="l" t="t" r="r" b="b"/>
            <a:pathLst>
              <a:path w="11021386" h="5235158">
                <a:moveTo>
                  <a:pt x="0" y="0"/>
                </a:moveTo>
                <a:lnTo>
                  <a:pt x="11021387" y="0"/>
                </a:lnTo>
                <a:lnTo>
                  <a:pt x="11021387" y="5235159"/>
                </a:lnTo>
                <a:lnTo>
                  <a:pt x="0" y="52351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11838232" y="4091967"/>
            <a:ext cx="5923791" cy="4679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8814" lvl="1" indent="-179407" algn="just">
              <a:lnSpc>
                <a:spcPts val="4051"/>
              </a:lnSpc>
              <a:buFont typeface="Arial"/>
              <a:buChar char="•"/>
            </a:pP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Como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podemos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analisar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tabela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lado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média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geral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acerto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algoritmos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com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seleção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instâncias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é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pior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que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seus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algoritmos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originais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sem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seleção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e tendo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apenas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excessões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este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padrão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em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poucos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datasets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testados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(para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análise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quanto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mais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próximo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1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melhor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).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536027" y="981075"/>
            <a:ext cx="10751973" cy="803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000" b="1" spc="45">
                <a:solidFill>
                  <a:srgbClr val="9900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DISCUSSÃO DE RESULTADOS</a:t>
            </a:r>
          </a:p>
        </p:txBody>
      </p:sp>
      <p:sp>
        <p:nvSpPr>
          <p:cNvPr id="8" name="Freeform 8"/>
          <p:cNvSpPr/>
          <p:nvPr/>
        </p:nvSpPr>
        <p:spPr>
          <a:xfrm>
            <a:off x="526072" y="4113684"/>
            <a:ext cx="11301259" cy="5382225"/>
          </a:xfrm>
          <a:custGeom>
            <a:avLst/>
            <a:gdLst/>
            <a:ahLst/>
            <a:cxnLst/>
            <a:rect l="l" t="t" r="r" b="b"/>
            <a:pathLst>
              <a:path w="11301259" h="5382225">
                <a:moveTo>
                  <a:pt x="0" y="0"/>
                </a:moveTo>
                <a:lnTo>
                  <a:pt x="11301259" y="0"/>
                </a:lnTo>
                <a:lnTo>
                  <a:pt x="11301259" y="5382225"/>
                </a:lnTo>
                <a:lnTo>
                  <a:pt x="0" y="53822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9" name="Freeform 9"/>
          <p:cNvSpPr/>
          <p:nvPr/>
        </p:nvSpPr>
        <p:spPr>
          <a:xfrm>
            <a:off x="744028" y="2494447"/>
            <a:ext cx="11301259" cy="2048353"/>
          </a:xfrm>
          <a:custGeom>
            <a:avLst/>
            <a:gdLst/>
            <a:ahLst/>
            <a:cxnLst/>
            <a:rect l="l" t="t" r="r" b="b"/>
            <a:pathLst>
              <a:path w="11301259" h="2048353">
                <a:moveTo>
                  <a:pt x="0" y="0"/>
                </a:moveTo>
                <a:lnTo>
                  <a:pt x="11301259" y="0"/>
                </a:lnTo>
                <a:lnTo>
                  <a:pt x="11301259" y="2048353"/>
                </a:lnTo>
                <a:lnTo>
                  <a:pt x="0" y="204835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 descr="Logotipo  Descrição gerada automaticamente"/>
          <p:cNvSpPr/>
          <p:nvPr/>
        </p:nvSpPr>
        <p:spPr>
          <a:xfrm>
            <a:off x="13482941" y="9422376"/>
            <a:ext cx="1715861" cy="528530"/>
          </a:xfrm>
          <a:custGeom>
            <a:avLst/>
            <a:gdLst/>
            <a:ahLst/>
            <a:cxnLst/>
            <a:rect l="l" t="t" r="r" b="b"/>
            <a:pathLst>
              <a:path w="1715861" h="528530">
                <a:moveTo>
                  <a:pt x="0" y="0"/>
                </a:moveTo>
                <a:lnTo>
                  <a:pt x="1715861" y="0"/>
                </a:lnTo>
                <a:lnTo>
                  <a:pt x="1715861" y="528529"/>
                </a:lnTo>
                <a:lnTo>
                  <a:pt x="0" y="528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5422402" y="9119604"/>
            <a:ext cx="2953199" cy="982982"/>
          </a:xfrm>
          <a:custGeom>
            <a:avLst/>
            <a:gdLst/>
            <a:ahLst/>
            <a:cxnLst/>
            <a:rect l="l" t="t" r="r" b="b"/>
            <a:pathLst>
              <a:path w="2953199" h="982982">
                <a:moveTo>
                  <a:pt x="0" y="0"/>
                </a:moveTo>
                <a:lnTo>
                  <a:pt x="2953198" y="0"/>
                </a:lnTo>
                <a:lnTo>
                  <a:pt x="2953198" y="982982"/>
                </a:lnTo>
                <a:lnTo>
                  <a:pt x="0" y="982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3090" b="-14727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526072" y="2546915"/>
            <a:ext cx="11021386" cy="2052733"/>
          </a:xfrm>
          <a:custGeom>
            <a:avLst/>
            <a:gdLst/>
            <a:ahLst/>
            <a:cxnLst/>
            <a:rect l="l" t="t" r="r" b="b"/>
            <a:pathLst>
              <a:path w="11021386" h="2052733">
                <a:moveTo>
                  <a:pt x="0" y="0"/>
                </a:moveTo>
                <a:lnTo>
                  <a:pt x="11021387" y="0"/>
                </a:lnTo>
                <a:lnTo>
                  <a:pt x="11021387" y="2052733"/>
                </a:lnTo>
                <a:lnTo>
                  <a:pt x="0" y="20527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526072" y="4187217"/>
            <a:ext cx="11021386" cy="5235158"/>
          </a:xfrm>
          <a:custGeom>
            <a:avLst/>
            <a:gdLst/>
            <a:ahLst/>
            <a:cxnLst/>
            <a:rect l="l" t="t" r="r" b="b"/>
            <a:pathLst>
              <a:path w="11021386" h="5235158">
                <a:moveTo>
                  <a:pt x="0" y="0"/>
                </a:moveTo>
                <a:lnTo>
                  <a:pt x="11021387" y="0"/>
                </a:lnTo>
                <a:lnTo>
                  <a:pt x="11021387" y="5235159"/>
                </a:lnTo>
                <a:lnTo>
                  <a:pt x="0" y="52351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11838232" y="4091967"/>
            <a:ext cx="5923791" cy="4153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8814" lvl="1" indent="-179407" algn="just">
              <a:lnSpc>
                <a:spcPts val="4051"/>
              </a:lnSpc>
              <a:buFont typeface="Arial"/>
              <a:buChar char="•"/>
            </a:pP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Agora,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analisando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tabela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tempo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médio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podemos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concluir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que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em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todas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as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médias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gerais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algoritmos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seleção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instâncias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teve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um tempo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melhor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que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todos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algoritmos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originais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(para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análise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quanto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mais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próximo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1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melhor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).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536027" y="981075"/>
            <a:ext cx="10751973" cy="803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000" b="1" spc="45">
                <a:solidFill>
                  <a:srgbClr val="9900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DISCUSSÃO DE RESULTADOS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1028700" y="3296908"/>
            <a:ext cx="9914659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42"/>
              </a:lnSpc>
            </a:pPr>
            <a:r>
              <a:rPr lang="en-US" sz="4951" b="1">
                <a:solidFill>
                  <a:srgbClr val="9900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DISCUSSÃO DE RESULTADOS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59897" y="4658401"/>
            <a:ext cx="11723044" cy="3078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8814" lvl="1" indent="-179407" algn="just">
              <a:lnSpc>
                <a:spcPts val="4051"/>
              </a:lnSpc>
              <a:buFont typeface="Arial"/>
              <a:buChar char="•"/>
            </a:pP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Nos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casos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testados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seleção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instâncias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sacrifica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o percentual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acerto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em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troca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uma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melhoria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no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custo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computacional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velocidade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treinamento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escolha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realizar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seleção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instâncias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depende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muito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necessidade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cada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projeto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: se for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necessário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um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processamento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mais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rápido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e com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menor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custo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computacional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seleção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de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instâncias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seria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uma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solução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1" spc="24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viável</a:t>
            </a:r>
            <a:r>
              <a:rPr lang="en-US" sz="2701" spc="24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</p:txBody>
      </p:sp>
      <p:sp>
        <p:nvSpPr>
          <p:cNvPr id="5" name="Freeform 5" descr="Logotipo  Descrição gerada automaticamente"/>
          <p:cNvSpPr/>
          <p:nvPr/>
        </p:nvSpPr>
        <p:spPr>
          <a:xfrm>
            <a:off x="13482941" y="9422376"/>
            <a:ext cx="1715861" cy="528530"/>
          </a:xfrm>
          <a:custGeom>
            <a:avLst/>
            <a:gdLst/>
            <a:ahLst/>
            <a:cxnLst/>
            <a:rect l="l" t="t" r="r" b="b"/>
            <a:pathLst>
              <a:path w="1715861" h="528530">
                <a:moveTo>
                  <a:pt x="0" y="0"/>
                </a:moveTo>
                <a:lnTo>
                  <a:pt x="1715861" y="0"/>
                </a:lnTo>
                <a:lnTo>
                  <a:pt x="1715861" y="528529"/>
                </a:lnTo>
                <a:lnTo>
                  <a:pt x="0" y="528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15422402" y="9119604"/>
            <a:ext cx="2953199" cy="982982"/>
          </a:xfrm>
          <a:custGeom>
            <a:avLst/>
            <a:gdLst/>
            <a:ahLst/>
            <a:cxnLst/>
            <a:rect l="l" t="t" r="r" b="b"/>
            <a:pathLst>
              <a:path w="2953199" h="982982">
                <a:moveTo>
                  <a:pt x="0" y="0"/>
                </a:moveTo>
                <a:lnTo>
                  <a:pt x="2953198" y="0"/>
                </a:lnTo>
                <a:lnTo>
                  <a:pt x="2953198" y="982982"/>
                </a:lnTo>
                <a:lnTo>
                  <a:pt x="0" y="982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23090" b="-147279"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611</Words>
  <Application>Microsoft Office PowerPoint</Application>
  <PresentationFormat>Personalizar</PresentationFormat>
  <Paragraphs>44</Paragraphs>
  <Slides>11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20" baseType="lpstr">
      <vt:lpstr>Montserrat</vt:lpstr>
      <vt:lpstr>Arial</vt:lpstr>
      <vt:lpstr>Open Sans</vt:lpstr>
      <vt:lpstr>Calibri</vt:lpstr>
      <vt:lpstr>Arimo Bold</vt:lpstr>
      <vt:lpstr>Aptos</vt:lpstr>
      <vt:lpstr>Montserrat Bold</vt:lpstr>
      <vt:lpstr>Arimo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AVALIAÇÃO DO IMPACTO DE TÉCNICAS DE SELEÇÃO DE INSTÂNCIAS EM ENSEMBLES ORIENTADOS A FLUXOS DE DADOS</dc:title>
  <cp:lastModifiedBy>Vitor Izidoro</cp:lastModifiedBy>
  <cp:revision>3</cp:revision>
  <dcterms:created xsi:type="dcterms:W3CDTF">2006-08-16T00:00:00Z</dcterms:created>
  <dcterms:modified xsi:type="dcterms:W3CDTF">2024-09-19T21:20:20Z</dcterms:modified>
  <dc:identifier>DAGRNhz57AA</dc:identifier>
</cp:coreProperties>
</file>

<file path=docProps/thumbnail.jpeg>
</file>